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6" r:id="rId6"/>
    <p:sldId id="260" r:id="rId7"/>
    <p:sldId id="261" r:id="rId8"/>
    <p:sldId id="262" r:id="rId9"/>
    <p:sldId id="263" r:id="rId10"/>
    <p:sldId id="264" r:id="rId11"/>
    <p:sldId id="265" r:id="rId12"/>
    <p:sldId id="266" r:id="rId13"/>
    <p:sldId id="267" r:id="rId14"/>
    <p:sldId id="284" r:id="rId15"/>
    <p:sldId id="285"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Jeju Hallasan" panose="020B0600000101010101" charset="-127"/>
      <p:regular r:id="rId37"/>
    </p:embeddedFont>
    <p:embeddedFont>
      <p:font typeface="210 디딤고딕 Light" panose="020B0600000101010101" charset="-127"/>
      <p:regular r:id="rId38"/>
    </p:embeddedFont>
    <p:embeddedFont>
      <p:font typeface="TDTD타이틀굴림" panose="020B0600000101010101" charset="-127"/>
      <p:regular r:id="rId39"/>
    </p:embeddedFont>
    <p:embeddedFont>
      <p:font typeface="210 디딤고딕" panose="020B0600000101010101" charset="-127"/>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36" y="5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sp>
        <p:nvSpPr>
          <p:cNvPr id="2" name="TextBox 2"/>
          <p:cNvSpPr txBox="1"/>
          <p:nvPr/>
        </p:nvSpPr>
        <p:spPr>
          <a:xfrm>
            <a:off x="2682174" y="4457226"/>
            <a:ext cx="11480369" cy="3498849"/>
          </a:xfrm>
          <a:prstGeom prst="rect">
            <a:avLst/>
          </a:prstGeom>
        </p:spPr>
        <p:txBody>
          <a:bodyPr lIns="0" tIns="0" rIns="0" bIns="0" rtlCol="0" anchor="t">
            <a:spAutoFit/>
          </a:bodyPr>
          <a:lstStyle/>
          <a:p>
            <a:pPr algn="l">
              <a:lnSpc>
                <a:spcPts val="14000"/>
              </a:lnSpc>
            </a:pPr>
            <a:r>
              <a:rPr lang="en-US" sz="10000">
                <a:solidFill>
                  <a:srgbClr val="F6FBFE"/>
                </a:solidFill>
                <a:latin typeface="TDTD타이틀굴림"/>
                <a:ea typeface="TDTD타이틀굴림"/>
                <a:cs typeface="TDTD타이틀굴림"/>
                <a:sym typeface="TDTD타이틀굴림"/>
              </a:rPr>
              <a:t>DB 파이널 프로젝트</a:t>
            </a:r>
          </a:p>
          <a:p>
            <a:pPr algn="l">
              <a:lnSpc>
                <a:spcPts val="14000"/>
              </a:lnSpc>
              <a:spcBef>
                <a:spcPct val="0"/>
              </a:spcBef>
            </a:pPr>
            <a:endParaRPr lang="en-US" sz="10000">
              <a:solidFill>
                <a:srgbClr val="F6FBFE"/>
              </a:solidFill>
              <a:latin typeface="TDTD타이틀굴림"/>
              <a:ea typeface="TDTD타이틀굴림"/>
              <a:cs typeface="TDTD타이틀굴림"/>
              <a:sym typeface="TDTD타이틀굴림"/>
            </a:endParaRPr>
          </a:p>
        </p:txBody>
      </p:sp>
      <p:sp>
        <p:nvSpPr>
          <p:cNvPr id="3" name="TextBox 3"/>
          <p:cNvSpPr txBox="1"/>
          <p:nvPr/>
        </p:nvSpPr>
        <p:spPr>
          <a:xfrm>
            <a:off x="2682174" y="3721324"/>
            <a:ext cx="5721708" cy="1261110"/>
          </a:xfrm>
          <a:prstGeom prst="rect">
            <a:avLst/>
          </a:prstGeom>
        </p:spPr>
        <p:txBody>
          <a:bodyPr lIns="0" tIns="0" rIns="0" bIns="0" rtlCol="0" anchor="t">
            <a:spAutoFit/>
          </a:bodyPr>
          <a:lstStyle/>
          <a:p>
            <a:pPr algn="l">
              <a:lnSpc>
                <a:spcPts val="5040"/>
              </a:lnSpc>
            </a:pPr>
            <a:r>
              <a:rPr lang="en-US" sz="3600">
                <a:solidFill>
                  <a:srgbClr val="F6FBFE"/>
                </a:solidFill>
                <a:latin typeface="210 디딤고딕"/>
                <a:ea typeface="210 디딤고딕"/>
                <a:cs typeface="210 디딤고딕"/>
                <a:sym typeface="210 디딤고딕"/>
              </a:rPr>
              <a:t>PROJECT</a:t>
            </a:r>
          </a:p>
          <a:p>
            <a:pPr marL="0" lvl="0" indent="0" algn="l">
              <a:lnSpc>
                <a:spcPts val="5040"/>
              </a:lnSpc>
            </a:pPr>
            <a:endParaRPr lang="en-US" sz="3600">
              <a:solidFill>
                <a:srgbClr val="F6FBFE"/>
              </a:solidFill>
              <a:latin typeface="210 디딤고딕"/>
              <a:ea typeface="210 디딤고딕"/>
              <a:cs typeface="210 디딤고딕"/>
              <a:sym typeface="210 디딤고딕"/>
            </a:endParaRPr>
          </a:p>
        </p:txBody>
      </p:sp>
      <p:grpSp>
        <p:nvGrpSpPr>
          <p:cNvPr id="4" name="Group 4"/>
          <p:cNvGrpSpPr/>
          <p:nvPr/>
        </p:nvGrpSpPr>
        <p:grpSpPr>
          <a:xfrm>
            <a:off x="2682174" y="1028700"/>
            <a:ext cx="2596762" cy="910428"/>
            <a:chOff x="0" y="0"/>
            <a:chExt cx="3462350" cy="1213904"/>
          </a:xfrm>
        </p:grpSpPr>
        <p:sp>
          <p:nvSpPr>
            <p:cNvPr id="5" name="Freeform 5"/>
            <p:cNvSpPr/>
            <p:nvPr/>
          </p:nvSpPr>
          <p:spPr>
            <a:xfrm>
              <a:off x="0" y="0"/>
              <a:ext cx="588859" cy="731089"/>
            </a:xfrm>
            <a:custGeom>
              <a:avLst/>
              <a:gdLst/>
              <a:ahLst/>
              <a:cxnLst/>
              <a:rect l="l" t="t" r="r" b="b"/>
              <a:pathLst>
                <a:path w="588859" h="731089">
                  <a:moveTo>
                    <a:pt x="0" y="0"/>
                  </a:moveTo>
                  <a:lnTo>
                    <a:pt x="588859" y="0"/>
                  </a:lnTo>
                  <a:lnTo>
                    <a:pt x="588859" y="731089"/>
                  </a:lnTo>
                  <a:lnTo>
                    <a:pt x="0" y="73108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50164" y="16083"/>
              <a:ext cx="2612186" cy="1197822"/>
            </a:xfrm>
            <a:prstGeom prst="rect">
              <a:avLst/>
            </a:prstGeom>
          </p:spPr>
          <p:txBody>
            <a:bodyPr lIns="0" tIns="0" rIns="0" bIns="0" rtlCol="0" anchor="t">
              <a:spAutoFit/>
            </a:bodyPr>
            <a:lstStyle/>
            <a:p>
              <a:pPr algn="l">
                <a:lnSpc>
                  <a:spcPts val="3640"/>
                </a:lnSpc>
              </a:pPr>
              <a:r>
                <a:rPr lang="en-US" sz="2600">
                  <a:solidFill>
                    <a:srgbClr val="F6FBFE"/>
                  </a:solidFill>
                  <a:latin typeface="210 디딤고딕 Light"/>
                  <a:ea typeface="210 디딤고딕 Light"/>
                  <a:cs typeface="210 디딤고딕 Light"/>
                  <a:sym typeface="210 디딤고딕 Light"/>
                </a:rPr>
                <a:t>새 폴더 조</a:t>
              </a:r>
            </a:p>
            <a:p>
              <a:pPr marL="0" lvl="0" indent="0" algn="l">
                <a:lnSpc>
                  <a:spcPts val="3640"/>
                </a:lnSpc>
              </a:pPr>
              <a:endParaRPr lang="en-US" sz="2600">
                <a:solidFill>
                  <a:srgbClr val="F6FBFE"/>
                </a:solidFill>
                <a:latin typeface="210 디딤고딕 Light"/>
                <a:ea typeface="210 디딤고딕 Light"/>
                <a:cs typeface="210 디딤고딕 Light"/>
                <a:sym typeface="210 디딤고딕 Light"/>
              </a:endParaRPr>
            </a:p>
          </p:txBody>
        </p:sp>
      </p:grpSp>
      <p:sp>
        <p:nvSpPr>
          <p:cNvPr id="7" name="TextBox 7"/>
          <p:cNvSpPr txBox="1"/>
          <p:nvPr/>
        </p:nvSpPr>
        <p:spPr>
          <a:xfrm>
            <a:off x="7740966" y="8876030"/>
            <a:ext cx="2026166" cy="382270"/>
          </a:xfrm>
          <a:prstGeom prst="rect">
            <a:avLst/>
          </a:prstGeom>
        </p:spPr>
        <p:txBody>
          <a:bodyPr lIns="0" tIns="0" rIns="0" bIns="0" rtlCol="0" anchor="t">
            <a:spAutoFit/>
          </a:bodyPr>
          <a:lstStyle/>
          <a:p>
            <a:pPr algn="l">
              <a:lnSpc>
                <a:spcPts val="3079"/>
              </a:lnSpc>
            </a:pPr>
            <a:r>
              <a:rPr lang="en-US" sz="2199">
                <a:solidFill>
                  <a:srgbClr val="F6FBFE"/>
                </a:solidFill>
                <a:latin typeface="210 디딤고딕 Light"/>
                <a:ea typeface="210 디딤고딕 Light"/>
                <a:cs typeface="210 디딤고딕 Light"/>
                <a:sym typeface="210 디딤고딕 Light"/>
              </a:rPr>
              <a:t>2024.09.06</a:t>
            </a:r>
          </a:p>
        </p:txBody>
      </p:sp>
      <p:sp>
        <p:nvSpPr>
          <p:cNvPr id="8" name="TextBox 8"/>
          <p:cNvSpPr txBox="1"/>
          <p:nvPr/>
        </p:nvSpPr>
        <p:spPr>
          <a:xfrm>
            <a:off x="2682174" y="8876030"/>
            <a:ext cx="4649895" cy="772795"/>
          </a:xfrm>
          <a:prstGeom prst="rect">
            <a:avLst/>
          </a:prstGeom>
        </p:spPr>
        <p:txBody>
          <a:bodyPr lIns="0" tIns="0" rIns="0" bIns="0" rtlCol="0" anchor="t">
            <a:spAutoFit/>
          </a:bodyPr>
          <a:lstStyle/>
          <a:p>
            <a:pPr algn="l">
              <a:lnSpc>
                <a:spcPts val="3079"/>
              </a:lnSpc>
            </a:pPr>
            <a:r>
              <a:rPr lang="en-US" sz="2199">
                <a:solidFill>
                  <a:srgbClr val="F6FBFE"/>
                </a:solidFill>
                <a:latin typeface="210 디딤고딕 Light"/>
                <a:ea typeface="210 디딤고딕 Light"/>
                <a:cs typeface="210 디딤고딕 Light"/>
                <a:sym typeface="210 디딤고딕 Light"/>
              </a:rPr>
              <a:t>정지용, 이명균, 이현건, 백승헌</a:t>
            </a:r>
          </a:p>
          <a:p>
            <a:pPr marL="0" lvl="0" indent="0" algn="l">
              <a:lnSpc>
                <a:spcPts val="3079"/>
              </a:lnSpc>
              <a:spcBef>
                <a:spcPct val="0"/>
              </a:spcBef>
            </a:pPr>
            <a:endParaRPr lang="en-US" sz="2199">
              <a:solidFill>
                <a:srgbClr val="F6FBFE"/>
              </a:solidFill>
              <a:latin typeface="210 디딤고딕 Light"/>
              <a:ea typeface="210 디딤고딕 Light"/>
              <a:cs typeface="210 디딤고딕 Light"/>
              <a:sym typeface="210 디딤고딕 Light"/>
            </a:endParaRPr>
          </a:p>
        </p:txBody>
      </p:sp>
      <p:sp>
        <p:nvSpPr>
          <p:cNvPr id="9" name="AutoShape 9"/>
          <p:cNvSpPr/>
          <p:nvPr/>
        </p:nvSpPr>
        <p:spPr>
          <a:xfrm>
            <a:off x="7426641" y="8962225"/>
            <a:ext cx="0" cy="249374"/>
          </a:xfrm>
          <a:prstGeom prst="line">
            <a:avLst/>
          </a:prstGeom>
          <a:ln w="19050" cap="flat">
            <a:solidFill>
              <a:srgbClr val="F2F7FF"/>
            </a:solidFill>
            <a:prstDash val="solid"/>
            <a:headEnd type="none" w="sm" len="sm"/>
            <a:tailEnd type="none" w="sm" len="sm"/>
          </a:ln>
        </p:spPr>
      </p:sp>
      <p:sp>
        <p:nvSpPr>
          <p:cNvPr id="10" name="AutoShape 10"/>
          <p:cNvSpPr/>
          <p:nvPr/>
        </p:nvSpPr>
        <p:spPr>
          <a:xfrm>
            <a:off x="9921527" y="8962225"/>
            <a:ext cx="0" cy="249374"/>
          </a:xfrm>
          <a:prstGeom prst="line">
            <a:avLst/>
          </a:prstGeom>
          <a:ln w="19050" cap="flat">
            <a:solidFill>
              <a:srgbClr val="F2F7FF"/>
            </a:solidFill>
            <a:prstDash val="solid"/>
            <a:headEnd type="none" w="sm" len="sm"/>
            <a:tailEnd type="none" w="sm" len="sm"/>
          </a:ln>
        </p:spPr>
      </p:sp>
      <p:sp>
        <p:nvSpPr>
          <p:cNvPr id="11" name="Freeform 11"/>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0" y="0"/>
            <a:ext cx="657929" cy="10287000"/>
            <a:chOff x="0" y="0"/>
            <a:chExt cx="173282" cy="2709333"/>
          </a:xfrm>
        </p:grpSpPr>
        <p:sp>
          <p:nvSpPr>
            <p:cNvPr id="13" name="Freeform 1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14" name="TextBox 1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0" y="8138234"/>
            <a:ext cx="657929" cy="2148766"/>
            <a:chOff x="0" y="0"/>
            <a:chExt cx="173282" cy="565930"/>
          </a:xfrm>
        </p:grpSpPr>
        <p:sp>
          <p:nvSpPr>
            <p:cNvPr id="16" name="Freeform 1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17" name="TextBox 1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682174" y="4299982"/>
            <a:ext cx="11549013" cy="1371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704586" y="3619500"/>
            <a:ext cx="11262380" cy="24099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895600" y="3793580"/>
            <a:ext cx="11516482" cy="27576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682174" y="3848100"/>
            <a:ext cx="10947334" cy="23889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1" name="그림 10"/>
          <p:cNvPicPr>
            <a:picLocks noChangeAspect="1"/>
          </p:cNvPicPr>
          <p:nvPr/>
        </p:nvPicPr>
        <p:blipFill>
          <a:blip r:embed="rId4"/>
          <a:stretch>
            <a:fillRect/>
          </a:stretch>
        </p:blipFill>
        <p:spPr>
          <a:xfrm>
            <a:off x="2682174" y="4076700"/>
            <a:ext cx="11859778" cy="1719354"/>
          </a:xfrm>
          <a:prstGeom prst="rect">
            <a:avLst/>
          </a:prstGeom>
        </p:spPr>
      </p:pic>
    </p:spTree>
    <p:extLst>
      <p:ext uri="{BB962C8B-B14F-4D97-AF65-F5344CB8AC3E}">
        <p14:creationId xmlns:p14="http://schemas.microsoft.com/office/powerpoint/2010/main" val="127104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682174" y="3695700"/>
            <a:ext cx="12380270" cy="2000359"/>
          </a:xfrm>
          <a:prstGeom prst="rect">
            <a:avLst/>
          </a:prstGeom>
        </p:spPr>
      </p:pic>
    </p:spTree>
    <p:extLst>
      <p:ext uri="{BB962C8B-B14F-4D97-AF65-F5344CB8AC3E}">
        <p14:creationId xmlns:p14="http://schemas.microsoft.com/office/powerpoint/2010/main" val="2723069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273755"/>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F2F7FF"/>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682174" y="1028700"/>
            <a:ext cx="2596762" cy="548317"/>
            <a:chOff x="0" y="0"/>
            <a:chExt cx="3462350" cy="731089"/>
          </a:xfrm>
        </p:grpSpPr>
        <p:sp>
          <p:nvSpPr>
            <p:cNvPr id="9" name="Freeform 9"/>
            <p:cNvSpPr/>
            <p:nvPr/>
          </p:nvSpPr>
          <p:spPr>
            <a:xfrm>
              <a:off x="0" y="0"/>
              <a:ext cx="588859" cy="731089"/>
            </a:xfrm>
            <a:custGeom>
              <a:avLst/>
              <a:gdLst/>
              <a:ahLst/>
              <a:cxnLst/>
              <a:rect l="l" t="t" r="r" b="b"/>
              <a:pathLst>
                <a:path w="588859" h="731089">
                  <a:moveTo>
                    <a:pt x="0" y="0"/>
                  </a:moveTo>
                  <a:lnTo>
                    <a:pt x="588859" y="0"/>
                  </a:lnTo>
                  <a:lnTo>
                    <a:pt x="588859" y="731089"/>
                  </a:lnTo>
                  <a:lnTo>
                    <a:pt x="0" y="73108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TextBox 10"/>
            <p:cNvSpPr txBox="1"/>
            <p:nvPr/>
          </p:nvSpPr>
          <p:spPr>
            <a:xfrm>
              <a:off x="850164" y="16083"/>
              <a:ext cx="2612186" cy="588222"/>
            </a:xfrm>
            <a:prstGeom prst="rect">
              <a:avLst/>
            </a:prstGeom>
          </p:spPr>
          <p:txBody>
            <a:bodyPr lIns="0" tIns="0" rIns="0" bIns="0" rtlCol="0" anchor="t">
              <a:spAutoFit/>
            </a:bodyPr>
            <a:lstStyle/>
            <a:p>
              <a:pPr marL="0" lvl="0" indent="0" algn="l">
                <a:lnSpc>
                  <a:spcPts val="3640"/>
                </a:lnSpc>
              </a:pPr>
              <a:r>
                <a:rPr lang="en-US" sz="2600">
                  <a:solidFill>
                    <a:srgbClr val="F6FBFE"/>
                  </a:solidFill>
                  <a:latin typeface="210 디딤고딕 Light"/>
                  <a:ea typeface="210 디딤고딕 Light"/>
                  <a:cs typeface="210 디딤고딕 Light"/>
                  <a:sym typeface="210 디딤고딕 Light"/>
                </a:rPr>
                <a:t>Fauget</a:t>
              </a:r>
            </a:p>
          </p:txBody>
        </p:sp>
      </p:grpSp>
      <p:sp>
        <p:nvSpPr>
          <p:cNvPr id="11" name="Freeform 11"/>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2682174" y="5169879"/>
            <a:ext cx="4354088" cy="1261110"/>
          </a:xfrm>
          <a:prstGeom prst="rect">
            <a:avLst/>
          </a:prstGeom>
        </p:spPr>
        <p:txBody>
          <a:bodyPr lIns="0" tIns="0" rIns="0" bIns="0" rtlCol="0" anchor="t">
            <a:spAutoFit/>
          </a:bodyPr>
          <a:lstStyle/>
          <a:p>
            <a:pPr algn="l">
              <a:lnSpc>
                <a:spcPts val="5040"/>
              </a:lnSpc>
            </a:pPr>
            <a:r>
              <a:rPr lang="en-US" sz="3600">
                <a:solidFill>
                  <a:srgbClr val="F6FBFE"/>
                </a:solidFill>
                <a:latin typeface="210 디딤고딕"/>
                <a:ea typeface="210 디딤고딕"/>
                <a:cs typeface="210 디딤고딕"/>
                <a:sym typeface="210 디딤고딕"/>
              </a:rPr>
              <a:t>01.   주제 및 기능선정</a:t>
            </a:r>
          </a:p>
          <a:p>
            <a:pPr marL="0" lvl="0" indent="0" algn="l">
              <a:lnSpc>
                <a:spcPts val="5040"/>
              </a:lnSpc>
            </a:pPr>
            <a:endParaRPr lang="en-US" sz="3600">
              <a:solidFill>
                <a:srgbClr val="F6FBFE"/>
              </a:solidFill>
              <a:latin typeface="210 디딤고딕"/>
              <a:ea typeface="210 디딤고딕"/>
              <a:cs typeface="210 디딤고딕"/>
              <a:sym typeface="210 디딤고딕"/>
            </a:endParaRPr>
          </a:p>
        </p:txBody>
      </p:sp>
      <p:sp>
        <p:nvSpPr>
          <p:cNvPr id="13" name="TextBox 13"/>
          <p:cNvSpPr txBox="1"/>
          <p:nvPr/>
        </p:nvSpPr>
        <p:spPr>
          <a:xfrm>
            <a:off x="2682174" y="7108164"/>
            <a:ext cx="4354088" cy="622935"/>
          </a:xfrm>
          <a:prstGeom prst="rect">
            <a:avLst/>
          </a:prstGeom>
        </p:spPr>
        <p:txBody>
          <a:bodyPr lIns="0" tIns="0" rIns="0" bIns="0" rtlCol="0" anchor="t">
            <a:spAutoFit/>
          </a:bodyPr>
          <a:lstStyle/>
          <a:p>
            <a:pPr marL="0" lvl="0" indent="0" algn="l">
              <a:lnSpc>
                <a:spcPts val="5040"/>
              </a:lnSpc>
            </a:pPr>
            <a:r>
              <a:rPr lang="en-US" sz="3600">
                <a:solidFill>
                  <a:srgbClr val="F6FBFE"/>
                </a:solidFill>
                <a:latin typeface="210 디딤고딕"/>
                <a:ea typeface="210 디딤고딕"/>
                <a:cs typeface="210 디딤고딕"/>
                <a:sym typeface="210 디딤고딕"/>
              </a:rPr>
              <a:t>03.   ERD</a:t>
            </a:r>
          </a:p>
        </p:txBody>
      </p:sp>
      <p:sp>
        <p:nvSpPr>
          <p:cNvPr id="14" name="TextBox 14"/>
          <p:cNvSpPr txBox="1"/>
          <p:nvPr/>
        </p:nvSpPr>
        <p:spPr>
          <a:xfrm>
            <a:off x="2682174" y="6139021"/>
            <a:ext cx="4354088" cy="1261110"/>
          </a:xfrm>
          <a:prstGeom prst="rect">
            <a:avLst/>
          </a:prstGeom>
        </p:spPr>
        <p:txBody>
          <a:bodyPr lIns="0" tIns="0" rIns="0" bIns="0" rtlCol="0" anchor="t">
            <a:spAutoFit/>
          </a:bodyPr>
          <a:lstStyle/>
          <a:p>
            <a:pPr algn="l">
              <a:lnSpc>
                <a:spcPts val="5040"/>
              </a:lnSpc>
            </a:pPr>
            <a:r>
              <a:rPr lang="en-US" sz="3600">
                <a:solidFill>
                  <a:srgbClr val="F6FBFE"/>
                </a:solidFill>
                <a:latin typeface="210 디딤고딕"/>
                <a:ea typeface="210 디딤고딕"/>
                <a:cs typeface="210 디딤고딕"/>
                <a:sym typeface="210 디딤고딕"/>
              </a:rPr>
              <a:t>02.   요구사항 정리</a:t>
            </a:r>
          </a:p>
          <a:p>
            <a:pPr marL="0" lvl="0" indent="0" algn="l">
              <a:lnSpc>
                <a:spcPts val="5040"/>
              </a:lnSpc>
              <a:spcBef>
                <a:spcPct val="0"/>
              </a:spcBef>
            </a:pPr>
            <a:endParaRPr lang="en-US" sz="3600">
              <a:solidFill>
                <a:srgbClr val="F6FBFE"/>
              </a:solidFill>
              <a:latin typeface="210 디딤고딕"/>
              <a:ea typeface="210 디딤고딕"/>
              <a:cs typeface="210 디딤고딕"/>
              <a:sym typeface="210 디딤고딕"/>
            </a:endParaRPr>
          </a:p>
        </p:txBody>
      </p:sp>
      <p:sp>
        <p:nvSpPr>
          <p:cNvPr id="15" name="TextBox 15"/>
          <p:cNvSpPr txBox="1"/>
          <p:nvPr/>
        </p:nvSpPr>
        <p:spPr>
          <a:xfrm>
            <a:off x="8578295" y="5169879"/>
            <a:ext cx="5721708" cy="1261110"/>
          </a:xfrm>
          <a:prstGeom prst="rect">
            <a:avLst/>
          </a:prstGeom>
        </p:spPr>
        <p:txBody>
          <a:bodyPr lIns="0" tIns="0" rIns="0" bIns="0" rtlCol="0" anchor="t">
            <a:spAutoFit/>
          </a:bodyPr>
          <a:lstStyle/>
          <a:p>
            <a:pPr algn="l">
              <a:lnSpc>
                <a:spcPts val="5040"/>
              </a:lnSpc>
            </a:pPr>
            <a:r>
              <a:rPr lang="en-US" sz="3600">
                <a:solidFill>
                  <a:srgbClr val="F6FBFE"/>
                </a:solidFill>
                <a:latin typeface="210 디딤고딕"/>
                <a:ea typeface="210 디딤고딕"/>
                <a:cs typeface="210 디딤고딕"/>
                <a:sym typeface="210 디딤고딕"/>
              </a:rPr>
              <a:t>04.   테이블 명세서 작성</a:t>
            </a:r>
          </a:p>
          <a:p>
            <a:pPr marL="0" lvl="0" indent="0" algn="l">
              <a:lnSpc>
                <a:spcPts val="5040"/>
              </a:lnSpc>
            </a:pPr>
            <a:endParaRPr lang="en-US" sz="3600">
              <a:solidFill>
                <a:srgbClr val="F6FBFE"/>
              </a:solidFill>
              <a:latin typeface="210 디딤고딕"/>
              <a:ea typeface="210 디딤고딕"/>
              <a:cs typeface="210 디딤고딕"/>
              <a:sym typeface="210 디딤고딕"/>
            </a:endParaRPr>
          </a:p>
        </p:txBody>
      </p:sp>
      <p:sp>
        <p:nvSpPr>
          <p:cNvPr id="16" name="TextBox 16"/>
          <p:cNvSpPr txBox="1"/>
          <p:nvPr/>
        </p:nvSpPr>
        <p:spPr>
          <a:xfrm>
            <a:off x="8578295" y="6139021"/>
            <a:ext cx="5721708" cy="1261110"/>
          </a:xfrm>
          <a:prstGeom prst="rect">
            <a:avLst/>
          </a:prstGeom>
        </p:spPr>
        <p:txBody>
          <a:bodyPr lIns="0" tIns="0" rIns="0" bIns="0" rtlCol="0" anchor="t">
            <a:spAutoFit/>
          </a:bodyPr>
          <a:lstStyle/>
          <a:p>
            <a:pPr algn="l">
              <a:lnSpc>
                <a:spcPts val="5040"/>
              </a:lnSpc>
            </a:pPr>
            <a:r>
              <a:rPr lang="en-US" sz="3600">
                <a:solidFill>
                  <a:srgbClr val="F6FBFE"/>
                </a:solidFill>
                <a:latin typeface="210 디딤고딕"/>
                <a:ea typeface="210 디딤고딕"/>
                <a:cs typeface="210 디딤고딕"/>
                <a:sym typeface="210 디딤고딕"/>
              </a:rPr>
              <a:t>05.   기능 테스트</a:t>
            </a:r>
          </a:p>
          <a:p>
            <a:pPr marL="0" lvl="0" indent="0" algn="l">
              <a:lnSpc>
                <a:spcPts val="5040"/>
              </a:lnSpc>
            </a:pPr>
            <a:endParaRPr lang="en-US" sz="3600">
              <a:solidFill>
                <a:srgbClr val="F6FBFE"/>
              </a:solidFill>
              <a:latin typeface="210 디딤고딕"/>
              <a:ea typeface="210 디딤고딕"/>
              <a:cs typeface="210 디딤고딕"/>
              <a:sym typeface="210 디딤고딕"/>
            </a:endParaRPr>
          </a:p>
        </p:txBody>
      </p:sp>
      <p:sp>
        <p:nvSpPr>
          <p:cNvPr id="17" name="TextBox 17"/>
          <p:cNvSpPr txBox="1"/>
          <p:nvPr/>
        </p:nvSpPr>
        <p:spPr>
          <a:xfrm>
            <a:off x="8578295" y="7107788"/>
            <a:ext cx="5721708" cy="622935"/>
          </a:xfrm>
          <a:prstGeom prst="rect">
            <a:avLst/>
          </a:prstGeom>
        </p:spPr>
        <p:txBody>
          <a:bodyPr lIns="0" tIns="0" rIns="0" bIns="0" rtlCol="0" anchor="t">
            <a:spAutoFit/>
          </a:bodyPr>
          <a:lstStyle/>
          <a:p>
            <a:pPr marL="0" lvl="0" indent="0" algn="l">
              <a:lnSpc>
                <a:spcPts val="5040"/>
              </a:lnSpc>
            </a:pPr>
            <a:r>
              <a:rPr lang="en-US" sz="3600">
                <a:solidFill>
                  <a:srgbClr val="F6FBFE"/>
                </a:solidFill>
                <a:latin typeface="210 디딤고딕"/>
                <a:ea typeface="210 디딤고딕"/>
                <a:cs typeface="210 디딤고딕"/>
                <a:sym typeface="210 디딤고딕"/>
              </a:rPr>
              <a:t>06.   발전 방향</a:t>
            </a:r>
          </a:p>
        </p:txBody>
      </p:sp>
      <p:sp>
        <p:nvSpPr>
          <p:cNvPr id="18" name="TextBox 18"/>
          <p:cNvSpPr txBox="1"/>
          <p:nvPr/>
        </p:nvSpPr>
        <p:spPr>
          <a:xfrm>
            <a:off x="2682174" y="2733384"/>
            <a:ext cx="6461826"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목차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08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기능테스트</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2463103"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추가기능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273755"/>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F2F7FF"/>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9" name="Group 9"/>
          <p:cNvGrpSpPr/>
          <p:nvPr/>
        </p:nvGrpSpPr>
        <p:grpSpPr>
          <a:xfrm>
            <a:off x="657929" y="8138234"/>
            <a:ext cx="17630071" cy="2148766"/>
            <a:chOff x="0" y="0"/>
            <a:chExt cx="23506761" cy="2865021"/>
          </a:xfrm>
        </p:grpSpPr>
        <p:pic>
          <p:nvPicPr>
            <p:cNvPr id="10" name="Picture 10"/>
            <p:cNvPicPr>
              <a:picLocks noChangeAspect="1"/>
            </p:cNvPicPr>
            <p:nvPr/>
          </p:nvPicPr>
          <p:blipFill>
            <a:blip r:embed="rId4"/>
            <a:srcRect t="65983" b="12727"/>
            <a:stretch>
              <a:fillRect/>
            </a:stretch>
          </p:blipFill>
          <p:spPr>
            <a:xfrm>
              <a:off x="0" y="0"/>
              <a:ext cx="23506761" cy="2865021"/>
            </a:xfrm>
            <a:prstGeom prst="rect">
              <a:avLst/>
            </a:prstGeom>
          </p:spPr>
        </p:pic>
      </p:grpSp>
      <p:sp>
        <p:nvSpPr>
          <p:cNvPr id="11" name="TextBox 11"/>
          <p:cNvSpPr txBox="1"/>
          <p:nvPr/>
        </p:nvSpPr>
        <p:spPr>
          <a:xfrm>
            <a:off x="2682174" y="2733384"/>
            <a:ext cx="7197226" cy="2503170"/>
          </a:xfrm>
          <a:prstGeom prst="rect">
            <a:avLst/>
          </a:prstGeom>
        </p:spPr>
        <p:txBody>
          <a:bodyPr lIns="0" tIns="0" rIns="0" bIns="0" rtlCol="0" anchor="t">
            <a:spAutoFit/>
          </a:bodyPr>
          <a:lstStyle/>
          <a:p>
            <a:pPr algn="l">
              <a:lnSpc>
                <a:spcPts val="10080"/>
              </a:lnSpc>
            </a:pPr>
            <a:r>
              <a:rPr lang="en-US" sz="7200">
                <a:solidFill>
                  <a:srgbClr val="F6FBFE"/>
                </a:solidFill>
                <a:latin typeface="TDTD타이틀굴림"/>
                <a:ea typeface="TDTD타이틀굴림"/>
                <a:cs typeface="TDTD타이틀굴림"/>
                <a:sym typeface="TDTD타이틀굴림"/>
              </a:rPr>
              <a:t>주제 및 기능선정</a:t>
            </a:r>
          </a:p>
          <a:p>
            <a:pPr algn="l">
              <a:lnSpc>
                <a:spcPts val="10080"/>
              </a:lnSpc>
              <a:spcBef>
                <a:spcPct val="0"/>
              </a:spcBef>
            </a:pPr>
            <a:endParaRPr lang="en-US" sz="7200">
              <a:solidFill>
                <a:srgbClr val="F6FBFE"/>
              </a:solidFill>
              <a:latin typeface="TDTD타이틀굴림"/>
              <a:ea typeface="TDTD타이틀굴림"/>
              <a:cs typeface="TDTD타이틀굴림"/>
              <a:sym typeface="TDTD타이틀굴림"/>
            </a:endParaRPr>
          </a:p>
        </p:txBody>
      </p:sp>
      <p:sp>
        <p:nvSpPr>
          <p:cNvPr id="12" name="TextBox 12"/>
          <p:cNvSpPr txBox="1"/>
          <p:nvPr/>
        </p:nvSpPr>
        <p:spPr>
          <a:xfrm>
            <a:off x="2682174" y="5112729"/>
            <a:ext cx="11103682" cy="2064258"/>
          </a:xfrm>
          <a:prstGeom prst="rect">
            <a:avLst/>
          </a:prstGeom>
        </p:spPr>
        <p:txBody>
          <a:bodyPr lIns="0" tIns="0" rIns="0" bIns="0" rtlCol="0" anchor="t">
            <a:spAutoFit/>
          </a:bodyPr>
          <a:lstStyle/>
          <a:p>
            <a:pPr algn="just">
              <a:lnSpc>
                <a:spcPts val="4176"/>
              </a:lnSpc>
            </a:pPr>
            <a:r>
              <a:rPr lang="en-US" sz="2400">
                <a:solidFill>
                  <a:srgbClr val="F6FBFE"/>
                </a:solidFill>
                <a:latin typeface="210 디딤고딕 Light"/>
                <a:ea typeface="210 디딤고딕 Light"/>
                <a:cs typeface="210 디딤고딕 Light"/>
                <a:sym typeface="210 디딤고딕 Light"/>
              </a:rPr>
              <a:t>추석을 맞이하여 사람들이 기차예약을 했다.</a:t>
            </a:r>
          </a:p>
          <a:p>
            <a:pPr algn="just">
              <a:lnSpc>
                <a:spcPts val="4176"/>
              </a:lnSpc>
            </a:pPr>
            <a:r>
              <a:rPr lang="en-US" sz="2400">
                <a:solidFill>
                  <a:srgbClr val="F6FBFE"/>
                </a:solidFill>
                <a:latin typeface="210 디딤고딕 Light"/>
                <a:ea typeface="210 디딤고딕 Light"/>
                <a:cs typeface="210 디딤고딕 Light"/>
                <a:sym typeface="210 디딤고딕 Light"/>
              </a:rPr>
              <a:t>사람들이 예약한기차표를 확인하고 싶다.</a:t>
            </a:r>
          </a:p>
          <a:p>
            <a:pPr algn="just">
              <a:lnSpc>
                <a:spcPts val="4176"/>
              </a:lnSpc>
            </a:pPr>
            <a:r>
              <a:rPr lang="en-US" sz="2400">
                <a:solidFill>
                  <a:srgbClr val="F6FBFE"/>
                </a:solidFill>
                <a:latin typeface="210 디딤고딕 Light"/>
                <a:ea typeface="210 디딤고딕 Light"/>
                <a:cs typeface="210 디딤고딕 Light"/>
                <a:sym typeface="210 디딤고딕 Light"/>
              </a:rPr>
              <a:t>선택한 기차, 나이등등 할인율이 적용된다.</a:t>
            </a:r>
          </a:p>
          <a:p>
            <a:pPr marL="0" lvl="0" indent="0" algn="just">
              <a:lnSpc>
                <a:spcPts val="4176"/>
              </a:lnSpc>
              <a:spcBef>
                <a:spcPct val="0"/>
              </a:spcBef>
            </a:pPr>
            <a:endParaRPr lang="en-US" sz="2400">
              <a:solidFill>
                <a:srgbClr val="F6FBFE"/>
              </a:solidFill>
              <a:latin typeface="210 디딤고딕 Light"/>
              <a:ea typeface="210 디딤고딕 Light"/>
              <a:cs typeface="210 디딤고딕 Light"/>
              <a:sym typeface="210 디딤고딕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273755"/>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F2F7FF"/>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2682174" y="895350"/>
            <a:ext cx="4704795"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발전방향</a:t>
            </a:r>
          </a:p>
        </p:txBody>
      </p:sp>
      <p:sp>
        <p:nvSpPr>
          <p:cNvPr id="10" name="TextBox 10"/>
          <p:cNvSpPr txBox="1"/>
          <p:nvPr/>
        </p:nvSpPr>
        <p:spPr>
          <a:xfrm>
            <a:off x="2682174" y="5112729"/>
            <a:ext cx="11103682" cy="1540383"/>
          </a:xfrm>
          <a:prstGeom prst="rect">
            <a:avLst/>
          </a:prstGeom>
        </p:spPr>
        <p:txBody>
          <a:bodyPr lIns="0" tIns="0" rIns="0" bIns="0" rtlCol="0" anchor="t">
            <a:spAutoFit/>
          </a:bodyPr>
          <a:lstStyle/>
          <a:p>
            <a:pPr marL="0" lvl="0" indent="0" algn="just">
              <a:lnSpc>
                <a:spcPts val="4176"/>
              </a:lnSpc>
              <a:spcBef>
                <a:spcPct val="0"/>
              </a:spcBef>
            </a:pPr>
            <a:r>
              <a:rPr lang="en-US" sz="2400" u="none" strike="noStrike">
                <a:solidFill>
                  <a:srgbClr val="F6FBFE"/>
                </a:solidFill>
                <a:latin typeface="210 디딤고딕 Light"/>
                <a:ea typeface="210 디딤고딕 Light"/>
                <a:cs typeface="210 디딤고딕 Light"/>
                <a:sym typeface="210 디딤고딕 Light"/>
              </a:rPr>
              <a:t>Lorem ipsum dolor sit amet, consectetur adipiscing elit. Fusce mattis, lorem in venenatis porttitor, nibh urna vestibulum tortor, ac placerat enim ex et magna. Phasellus sed ante euismod, ullamcorper ligula eu, dictum mauris.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4457226"/>
            <a:ext cx="6461826" cy="1727199"/>
          </a:xfrm>
          <a:prstGeom prst="rect">
            <a:avLst/>
          </a:prstGeom>
        </p:spPr>
        <p:txBody>
          <a:bodyPr lIns="0" tIns="0" rIns="0" bIns="0" rtlCol="0" anchor="t">
            <a:spAutoFit/>
          </a:bodyPr>
          <a:lstStyle/>
          <a:p>
            <a:pPr algn="l">
              <a:lnSpc>
                <a:spcPts val="14000"/>
              </a:lnSpc>
              <a:spcBef>
                <a:spcPct val="0"/>
              </a:spcBef>
            </a:pPr>
            <a:r>
              <a:rPr lang="en-US" sz="10000">
                <a:solidFill>
                  <a:srgbClr val="F6FBFE"/>
                </a:solidFill>
                <a:latin typeface="TDTD타이틀굴림"/>
                <a:ea typeface="TDTD타이틀굴림"/>
                <a:cs typeface="TDTD타이틀굴림"/>
                <a:sym typeface="TDTD타이틀굴림"/>
              </a:rPr>
              <a:t>감사합니다</a:t>
            </a:r>
          </a:p>
        </p:txBody>
      </p:sp>
      <p:sp>
        <p:nvSpPr>
          <p:cNvPr id="9" name="TextBox 9"/>
          <p:cNvSpPr txBox="1"/>
          <p:nvPr/>
        </p:nvSpPr>
        <p:spPr>
          <a:xfrm>
            <a:off x="2682174" y="3721324"/>
            <a:ext cx="5721708" cy="622935"/>
          </a:xfrm>
          <a:prstGeom prst="rect">
            <a:avLst/>
          </a:prstGeom>
        </p:spPr>
        <p:txBody>
          <a:bodyPr lIns="0" tIns="0" rIns="0" bIns="0" rtlCol="0" anchor="t">
            <a:spAutoFit/>
          </a:bodyPr>
          <a:lstStyle/>
          <a:p>
            <a:pPr marL="0" lvl="0" indent="0" algn="l">
              <a:lnSpc>
                <a:spcPts val="5040"/>
              </a:lnSpc>
            </a:pPr>
            <a:r>
              <a:rPr lang="en-US" sz="3600">
                <a:solidFill>
                  <a:srgbClr val="F6FBFE"/>
                </a:solidFill>
                <a:latin typeface="210 디딤고딕"/>
                <a:ea typeface="210 디딤고딕"/>
                <a:cs typeface="210 디딤고딕"/>
                <a:sym typeface="210 디딤고딕"/>
              </a:rPr>
              <a:t>THANK YOU</a:t>
            </a:r>
          </a:p>
        </p:txBody>
      </p:sp>
      <p:sp>
        <p:nvSpPr>
          <p:cNvPr id="10" name="Freeform 10"/>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273755"/>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F2F7FF"/>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2614811" y="1285079"/>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요구사항</a:t>
            </a:r>
          </a:p>
        </p:txBody>
      </p:sp>
      <p:sp>
        <p:nvSpPr>
          <p:cNvPr id="10" name="TextBox 10"/>
          <p:cNvSpPr txBox="1"/>
          <p:nvPr/>
        </p:nvSpPr>
        <p:spPr>
          <a:xfrm>
            <a:off x="5649475" y="2839877"/>
            <a:ext cx="6989050" cy="6590665"/>
          </a:xfrm>
          <a:prstGeom prst="rect">
            <a:avLst/>
          </a:prstGeom>
        </p:spPr>
        <p:txBody>
          <a:bodyPr lIns="0" tIns="0" rIns="0" bIns="0" rtlCol="0" anchor="t">
            <a:spAutoFit/>
          </a:bodyPr>
          <a:lstStyle/>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marL="734059" lvl="1" indent="-367030" algn="ctr">
              <a:lnSpc>
                <a:spcPts val="4759"/>
              </a:lnSpc>
              <a:buAutoNum type="arabicPeriod"/>
            </a:pPr>
            <a:r>
              <a:rPr lang="en-US" sz="3399">
                <a:solidFill>
                  <a:srgbClr val="F6FBFE"/>
                </a:solidFill>
                <a:latin typeface="Jeju Hallasan"/>
                <a:ea typeface="Jeju Hallasan"/>
                <a:cs typeface="Jeju Hallasan"/>
                <a:sym typeface="Jeju Hallasan"/>
              </a:rPr>
              <a:t>1.어쩌구저쩌구</a:t>
            </a:r>
          </a:p>
          <a:p>
            <a:pPr algn="ctr">
              <a:lnSpc>
                <a:spcPts val="4759"/>
              </a:lnSpc>
            </a:pPr>
            <a:endParaRPr lang="en-US" sz="3399">
              <a:solidFill>
                <a:srgbClr val="F6FBFE"/>
              </a:solidFill>
              <a:latin typeface="Jeju Hallasan"/>
              <a:ea typeface="Jeju Hallasan"/>
              <a:cs typeface="Jeju Hallasan"/>
              <a:sym typeface="Jeju Hallas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5334000" y="1829856"/>
            <a:ext cx="7452261" cy="6627287"/>
          </a:xfrm>
          <a:custGeom>
            <a:avLst/>
            <a:gdLst/>
            <a:ahLst/>
            <a:cxnLst/>
            <a:rect l="l" t="t" r="r" b="b"/>
            <a:pathLst>
              <a:path w="7452261" h="6627287">
                <a:moveTo>
                  <a:pt x="0" y="0"/>
                </a:moveTo>
                <a:lnTo>
                  <a:pt x="7452262" y="0"/>
                </a:lnTo>
                <a:lnTo>
                  <a:pt x="7452262" y="6627288"/>
                </a:lnTo>
                <a:lnTo>
                  <a:pt x="0" y="6627288"/>
                </a:lnTo>
                <a:lnTo>
                  <a:pt x="0" y="0"/>
                </a:lnTo>
                <a:close/>
              </a:path>
            </a:pathLst>
          </a:custGeom>
          <a:blipFill>
            <a:blip r:embed="rId4"/>
            <a:stretch>
              <a:fillRect/>
            </a:stretch>
          </a:blipFill>
        </p:spPr>
      </p:sp>
      <p:sp>
        <p:nvSpPr>
          <p:cNvPr id="10" name="TextBox 10"/>
          <p:cNvSpPr txBox="1"/>
          <p:nvPr/>
        </p:nvSpPr>
        <p:spPr>
          <a:xfrm>
            <a:off x="2682174" y="895350"/>
            <a:ext cx="6989050" cy="2503170"/>
          </a:xfrm>
          <a:prstGeom prst="rect">
            <a:avLst/>
          </a:prstGeom>
        </p:spPr>
        <p:txBody>
          <a:bodyPr lIns="0" tIns="0" rIns="0" bIns="0" rtlCol="0" anchor="t">
            <a:spAutoFit/>
          </a:bodyPr>
          <a:lstStyle/>
          <a:p>
            <a:pPr algn="l">
              <a:lnSpc>
                <a:spcPts val="10080"/>
              </a:lnSpc>
            </a:pPr>
            <a:r>
              <a:rPr lang="en-US" sz="7200">
                <a:solidFill>
                  <a:srgbClr val="F6FBFE"/>
                </a:solidFill>
                <a:latin typeface="TDTD타이틀굴림"/>
                <a:ea typeface="TDTD타이틀굴림"/>
                <a:cs typeface="TDTD타이틀굴림"/>
                <a:sym typeface="TDTD타이틀굴림"/>
              </a:rPr>
              <a:t>ERD</a:t>
            </a:r>
          </a:p>
          <a:p>
            <a:pPr algn="l">
              <a:lnSpc>
                <a:spcPts val="10080"/>
              </a:lnSpc>
              <a:spcBef>
                <a:spcPct val="0"/>
              </a:spcBef>
            </a:pPr>
            <a:endParaRPr lang="en-US" sz="7200">
              <a:solidFill>
                <a:srgbClr val="F6FBFE"/>
              </a:solidFill>
              <a:latin typeface="TDTD타이틀굴림"/>
              <a:ea typeface="TDTD타이틀굴림"/>
              <a:cs typeface="TDTD타이틀굴림"/>
              <a:sym typeface="TDTD타이틀굴림"/>
            </a:endParaRPr>
          </a:p>
        </p:txBody>
      </p:sp>
    </p:spTree>
    <p:extLst>
      <p:ext uri="{BB962C8B-B14F-4D97-AF65-F5344CB8AC3E}">
        <p14:creationId xmlns:p14="http://schemas.microsoft.com/office/powerpoint/2010/main" val="114868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8AABCA"/>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5334000" y="1829856"/>
            <a:ext cx="7452261" cy="6627287"/>
          </a:xfrm>
          <a:custGeom>
            <a:avLst/>
            <a:gdLst/>
            <a:ahLst/>
            <a:cxnLst/>
            <a:rect l="l" t="t" r="r" b="b"/>
            <a:pathLst>
              <a:path w="7452261" h="6627287">
                <a:moveTo>
                  <a:pt x="0" y="0"/>
                </a:moveTo>
                <a:lnTo>
                  <a:pt x="7452262" y="0"/>
                </a:lnTo>
                <a:lnTo>
                  <a:pt x="7452262" y="6627288"/>
                </a:lnTo>
                <a:lnTo>
                  <a:pt x="0" y="6627288"/>
                </a:lnTo>
                <a:lnTo>
                  <a:pt x="0" y="0"/>
                </a:lnTo>
                <a:close/>
              </a:path>
            </a:pathLst>
          </a:custGeom>
          <a:blipFill>
            <a:blip r:embed="rId4"/>
            <a:stretch>
              <a:fillRect/>
            </a:stretch>
          </a:blipFill>
        </p:spPr>
      </p:sp>
      <p:sp>
        <p:nvSpPr>
          <p:cNvPr id="10" name="TextBox 10"/>
          <p:cNvSpPr txBox="1"/>
          <p:nvPr/>
        </p:nvSpPr>
        <p:spPr>
          <a:xfrm>
            <a:off x="2682174" y="895350"/>
            <a:ext cx="6989050" cy="2503170"/>
          </a:xfrm>
          <a:prstGeom prst="rect">
            <a:avLst/>
          </a:prstGeom>
        </p:spPr>
        <p:txBody>
          <a:bodyPr lIns="0" tIns="0" rIns="0" bIns="0" rtlCol="0" anchor="t">
            <a:spAutoFit/>
          </a:bodyPr>
          <a:lstStyle/>
          <a:p>
            <a:pPr algn="l">
              <a:lnSpc>
                <a:spcPts val="10080"/>
              </a:lnSpc>
            </a:pPr>
            <a:r>
              <a:rPr lang="en-US" sz="7200">
                <a:solidFill>
                  <a:srgbClr val="F6FBFE"/>
                </a:solidFill>
                <a:latin typeface="TDTD타이틀굴림"/>
                <a:ea typeface="TDTD타이틀굴림"/>
                <a:cs typeface="TDTD타이틀굴림"/>
                <a:sym typeface="TDTD타이틀굴림"/>
              </a:rPr>
              <a:t>ERD</a:t>
            </a:r>
          </a:p>
          <a:p>
            <a:pPr algn="l">
              <a:lnSpc>
                <a:spcPts val="10080"/>
              </a:lnSpc>
              <a:spcBef>
                <a:spcPct val="0"/>
              </a:spcBef>
            </a:pPr>
            <a:endParaRPr lang="en-US" sz="7200">
              <a:solidFill>
                <a:srgbClr val="F6FBFE"/>
              </a:solidFill>
              <a:latin typeface="TDTD타이틀굴림"/>
              <a:ea typeface="TDTD타이틀굴림"/>
              <a:cs typeface="TDTD타이틀굴림"/>
              <a:sym typeface="TDTD타이틀굴림"/>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4" name="그림 13"/>
          <p:cNvPicPr>
            <a:picLocks noChangeAspect="1"/>
          </p:cNvPicPr>
          <p:nvPr/>
        </p:nvPicPr>
        <p:blipFill>
          <a:blip r:embed="rId4"/>
          <a:stretch>
            <a:fillRect/>
          </a:stretch>
        </p:blipFill>
        <p:spPr>
          <a:xfrm>
            <a:off x="2682174" y="3833752"/>
            <a:ext cx="12862626" cy="26194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2686656" y="3848100"/>
            <a:ext cx="12024519" cy="17050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C677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7929" cy="10287000"/>
            <a:chOff x="0" y="0"/>
            <a:chExt cx="173282" cy="2709333"/>
          </a:xfrm>
        </p:grpSpPr>
        <p:sp>
          <p:nvSpPr>
            <p:cNvPr id="3" name="Freeform 3"/>
            <p:cNvSpPr/>
            <p:nvPr/>
          </p:nvSpPr>
          <p:spPr>
            <a:xfrm>
              <a:off x="0" y="0"/>
              <a:ext cx="173282" cy="2709333"/>
            </a:xfrm>
            <a:custGeom>
              <a:avLst/>
              <a:gdLst/>
              <a:ahLst/>
              <a:cxnLst/>
              <a:rect l="l" t="t" r="r" b="b"/>
              <a:pathLst>
                <a:path w="173282" h="2709333">
                  <a:moveTo>
                    <a:pt x="0" y="0"/>
                  </a:moveTo>
                  <a:lnTo>
                    <a:pt x="173282" y="0"/>
                  </a:lnTo>
                  <a:lnTo>
                    <a:pt x="173282" y="2709333"/>
                  </a:lnTo>
                  <a:lnTo>
                    <a:pt x="0" y="2709333"/>
                  </a:lnTo>
                  <a:close/>
                </a:path>
              </a:pathLst>
            </a:custGeom>
            <a:solidFill>
              <a:srgbClr val="F2F7FF"/>
            </a:solidFill>
            <a:ln cap="sq">
              <a:noFill/>
              <a:prstDash val="solid"/>
              <a:miter/>
            </a:ln>
          </p:spPr>
        </p:sp>
        <p:sp>
          <p:nvSpPr>
            <p:cNvPr id="4" name="TextBox 4"/>
            <p:cNvSpPr txBox="1"/>
            <p:nvPr/>
          </p:nvSpPr>
          <p:spPr>
            <a:xfrm>
              <a:off x="0" y="-47625"/>
              <a:ext cx="173282" cy="2756958"/>
            </a:xfrm>
            <a:prstGeom prst="rect">
              <a:avLst/>
            </a:prstGeom>
          </p:spPr>
          <p:txBody>
            <a:bodyPr lIns="50800" tIns="50800" rIns="50800" bIns="50800" rtlCol="0" anchor="ctr"/>
            <a:lstStyle/>
            <a:p>
              <a:pPr algn="ctr">
                <a:lnSpc>
                  <a:spcPts val="3079"/>
                </a:lnSpc>
              </a:pPr>
              <a:endParaRPr/>
            </a:p>
          </p:txBody>
        </p:sp>
      </p:grpSp>
      <p:grpSp>
        <p:nvGrpSpPr>
          <p:cNvPr id="5" name="Group 5"/>
          <p:cNvGrpSpPr/>
          <p:nvPr/>
        </p:nvGrpSpPr>
        <p:grpSpPr>
          <a:xfrm>
            <a:off x="0" y="8138234"/>
            <a:ext cx="657929" cy="2148766"/>
            <a:chOff x="0" y="0"/>
            <a:chExt cx="173282" cy="565930"/>
          </a:xfrm>
        </p:grpSpPr>
        <p:sp>
          <p:nvSpPr>
            <p:cNvPr id="6" name="Freeform 6"/>
            <p:cNvSpPr/>
            <p:nvPr/>
          </p:nvSpPr>
          <p:spPr>
            <a:xfrm>
              <a:off x="0" y="0"/>
              <a:ext cx="173282" cy="565930"/>
            </a:xfrm>
            <a:custGeom>
              <a:avLst/>
              <a:gdLst/>
              <a:ahLst/>
              <a:cxnLst/>
              <a:rect l="l" t="t" r="r" b="b"/>
              <a:pathLst>
                <a:path w="173282" h="565930">
                  <a:moveTo>
                    <a:pt x="0" y="0"/>
                  </a:moveTo>
                  <a:lnTo>
                    <a:pt x="173282" y="0"/>
                  </a:lnTo>
                  <a:lnTo>
                    <a:pt x="173282" y="565930"/>
                  </a:lnTo>
                  <a:lnTo>
                    <a:pt x="0" y="565930"/>
                  </a:lnTo>
                  <a:close/>
                </a:path>
              </a:pathLst>
            </a:custGeom>
            <a:solidFill>
              <a:srgbClr val="273755"/>
            </a:solidFill>
          </p:spPr>
        </p:sp>
        <p:sp>
          <p:nvSpPr>
            <p:cNvPr id="7" name="TextBox 7"/>
            <p:cNvSpPr txBox="1"/>
            <p:nvPr/>
          </p:nvSpPr>
          <p:spPr>
            <a:xfrm>
              <a:off x="0" y="-47625"/>
              <a:ext cx="173282" cy="61355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682174" y="895350"/>
            <a:ext cx="6989050" cy="1226820"/>
          </a:xfrm>
          <a:prstGeom prst="rect">
            <a:avLst/>
          </a:prstGeom>
        </p:spPr>
        <p:txBody>
          <a:bodyPr lIns="0" tIns="0" rIns="0" bIns="0" rtlCol="0" anchor="t">
            <a:spAutoFit/>
          </a:bodyPr>
          <a:lstStyle/>
          <a:p>
            <a:pPr algn="l">
              <a:lnSpc>
                <a:spcPts val="10080"/>
              </a:lnSpc>
              <a:spcBef>
                <a:spcPct val="0"/>
              </a:spcBef>
            </a:pPr>
            <a:r>
              <a:rPr lang="en-US" sz="7200">
                <a:solidFill>
                  <a:srgbClr val="F6FBFE"/>
                </a:solidFill>
                <a:latin typeface="TDTD타이틀굴림"/>
                <a:ea typeface="TDTD타이틀굴림"/>
                <a:cs typeface="TDTD타이틀굴림"/>
                <a:sym typeface="TDTD타이틀굴림"/>
              </a:rPr>
              <a:t>테이블 명세서</a:t>
            </a:r>
          </a:p>
        </p:txBody>
      </p:sp>
      <p:sp>
        <p:nvSpPr>
          <p:cNvPr id="9" name="Freeform 9"/>
          <p:cNvSpPr/>
          <p:nvPr/>
        </p:nvSpPr>
        <p:spPr>
          <a:xfrm>
            <a:off x="17170824" y="4299982"/>
            <a:ext cx="2234353" cy="2251237"/>
          </a:xfrm>
          <a:custGeom>
            <a:avLst/>
            <a:gdLst/>
            <a:ahLst/>
            <a:cxnLst/>
            <a:rect l="l" t="t" r="r" b="b"/>
            <a:pathLst>
              <a:path w="2234353" h="2251237">
                <a:moveTo>
                  <a:pt x="0" y="0"/>
                </a:moveTo>
                <a:lnTo>
                  <a:pt x="2234352" y="0"/>
                </a:lnTo>
                <a:lnTo>
                  <a:pt x="2234352" y="2251237"/>
                </a:lnTo>
                <a:lnTo>
                  <a:pt x="0" y="22512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10" name="그림 9"/>
          <p:cNvPicPr>
            <a:picLocks noChangeAspect="1"/>
          </p:cNvPicPr>
          <p:nvPr/>
        </p:nvPicPr>
        <p:blipFill>
          <a:blip r:embed="rId4"/>
          <a:stretch>
            <a:fillRect/>
          </a:stretch>
        </p:blipFill>
        <p:spPr>
          <a:xfrm>
            <a:off x="4642809" y="4509999"/>
            <a:ext cx="9002381" cy="12670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174</Words>
  <Application>Microsoft Office PowerPoint</Application>
  <PresentationFormat>사용자 지정</PresentationFormat>
  <Paragraphs>57</Paragraphs>
  <Slides>31</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31</vt:i4>
      </vt:variant>
    </vt:vector>
  </HeadingPairs>
  <TitlesOfParts>
    <vt:vector size="38" baseType="lpstr">
      <vt:lpstr>Calibri</vt:lpstr>
      <vt:lpstr>Jeju Hallasan</vt:lpstr>
      <vt:lpstr>210 디딤고딕 Light</vt:lpstr>
      <vt:lpstr>TDTD타이틀굴림</vt:lpstr>
      <vt:lpstr>Arial</vt:lpstr>
      <vt:lpstr>210 디딤고딕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파란색 하늘색 심플한 비즈니스 회사소개서 프레젠테이션</dc:title>
  <dc:creator>human-18</dc:creator>
  <cp:lastModifiedBy>human-18</cp:lastModifiedBy>
  <cp:revision>4</cp:revision>
  <dcterms:created xsi:type="dcterms:W3CDTF">2006-08-16T00:00:00Z</dcterms:created>
  <dcterms:modified xsi:type="dcterms:W3CDTF">2024-09-06T07:23:55Z</dcterms:modified>
  <dc:identifier>DAGP9Xm8IaE</dc:identifier>
</cp:coreProperties>
</file>